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28800425" cy="4320063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B2B2B2"/>
    <a:srgbClr val="BD49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7D42160-A846-01E9-7614-C7FEC5067361}" v="6" dt="2025-10-24T22:19:14.040"/>
    <p1510:client id="{CC95BBCA-2128-7ACB-EFD3-6732DA6CDF1B}" v="12" dt="2025-10-24T23:02:32.31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25" d="100"/>
          <a:sy n="25" d="100"/>
        </p:scale>
        <p:origin x="1483" y="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60032" y="7070108"/>
            <a:ext cx="24480361" cy="15040222"/>
          </a:xfrm>
        </p:spPr>
        <p:txBody>
          <a:bodyPr anchor="b"/>
          <a:lstStyle>
            <a:lvl1pPr algn="ctr">
              <a:defRPr sz="18898"/>
            </a:lvl1pPr>
          </a:lstStyle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00053" y="22690338"/>
            <a:ext cx="21600319" cy="10430151"/>
          </a:xfrm>
        </p:spPr>
        <p:txBody>
          <a:bodyPr/>
          <a:lstStyle>
            <a:lvl1pPr marL="0" indent="0" algn="ctr">
              <a:buNone/>
              <a:defRPr sz="7559"/>
            </a:lvl1pPr>
            <a:lvl2pPr marL="1440043" indent="0" algn="ctr">
              <a:buNone/>
              <a:defRPr sz="6299"/>
            </a:lvl2pPr>
            <a:lvl3pPr marL="2880086" indent="0" algn="ctr">
              <a:buNone/>
              <a:defRPr sz="5669"/>
            </a:lvl3pPr>
            <a:lvl4pPr marL="4320129" indent="0" algn="ctr">
              <a:buNone/>
              <a:defRPr sz="5040"/>
            </a:lvl4pPr>
            <a:lvl5pPr marL="5760171" indent="0" algn="ctr">
              <a:buNone/>
              <a:defRPr sz="5040"/>
            </a:lvl5pPr>
            <a:lvl6pPr marL="7200214" indent="0" algn="ctr">
              <a:buNone/>
              <a:defRPr sz="5040"/>
            </a:lvl6pPr>
            <a:lvl7pPr marL="8640257" indent="0" algn="ctr">
              <a:buNone/>
              <a:defRPr sz="5040"/>
            </a:lvl7pPr>
            <a:lvl8pPr marL="10080300" indent="0" algn="ctr">
              <a:buNone/>
              <a:defRPr sz="5040"/>
            </a:lvl8pPr>
            <a:lvl9pPr marL="11520343" indent="0" algn="ctr">
              <a:buNone/>
              <a:defRPr sz="5040"/>
            </a:lvl9pPr>
          </a:lstStyle>
          <a:p>
            <a:r>
              <a:rPr lang="pt-BR"/>
              <a:t>Clique para editar o estilo do subtítulo Mestre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31/10/2025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046518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31/10/2025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448029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0610306" y="2300034"/>
            <a:ext cx="6210092" cy="36610544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80031" y="2300034"/>
            <a:ext cx="18270270" cy="36610544"/>
          </a:xfrm>
        </p:spPr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31/10/2025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495042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31/10/2025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528478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65030" y="10770172"/>
            <a:ext cx="24840367" cy="17970262"/>
          </a:xfrm>
        </p:spPr>
        <p:txBody>
          <a:bodyPr anchor="b"/>
          <a:lstStyle>
            <a:lvl1pPr>
              <a:defRPr sz="18898"/>
            </a:lvl1pPr>
          </a:lstStyle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65030" y="28910440"/>
            <a:ext cx="24840367" cy="9450136"/>
          </a:xfrm>
        </p:spPr>
        <p:txBody>
          <a:bodyPr/>
          <a:lstStyle>
            <a:lvl1pPr marL="0" indent="0">
              <a:buNone/>
              <a:defRPr sz="7559">
                <a:solidFill>
                  <a:schemeClr val="tx1"/>
                </a:solidFill>
              </a:defRPr>
            </a:lvl1pPr>
            <a:lvl2pPr marL="1440043" indent="0">
              <a:buNone/>
              <a:defRPr sz="6299">
                <a:solidFill>
                  <a:schemeClr val="tx1">
                    <a:tint val="75000"/>
                  </a:schemeClr>
                </a:solidFill>
              </a:defRPr>
            </a:lvl2pPr>
            <a:lvl3pPr marL="2880086" indent="0">
              <a:buNone/>
              <a:defRPr sz="5669">
                <a:solidFill>
                  <a:schemeClr val="tx1">
                    <a:tint val="75000"/>
                  </a:schemeClr>
                </a:solidFill>
              </a:defRPr>
            </a:lvl3pPr>
            <a:lvl4pPr marL="4320129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4pPr>
            <a:lvl5pPr marL="5760171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5pPr>
            <a:lvl6pPr marL="7200214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6pPr>
            <a:lvl7pPr marL="8640257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7pPr>
            <a:lvl8pPr marL="10080300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8pPr>
            <a:lvl9pPr marL="11520343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31/10/2025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161956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80029" y="11500170"/>
            <a:ext cx="12240181" cy="2741040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580215" y="11500170"/>
            <a:ext cx="12240181" cy="2741040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31/10/2025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851626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3780" y="2300044"/>
            <a:ext cx="24840367" cy="8350126"/>
          </a:xfrm>
        </p:spPr>
        <p:txBody>
          <a:bodyPr/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83784" y="10590160"/>
            <a:ext cx="12183928" cy="5190073"/>
          </a:xfrm>
        </p:spPr>
        <p:txBody>
          <a:bodyPr anchor="b"/>
          <a:lstStyle>
            <a:lvl1pPr marL="0" indent="0">
              <a:buNone/>
              <a:defRPr sz="7559" b="1"/>
            </a:lvl1pPr>
            <a:lvl2pPr marL="1440043" indent="0">
              <a:buNone/>
              <a:defRPr sz="6299" b="1"/>
            </a:lvl2pPr>
            <a:lvl3pPr marL="2880086" indent="0">
              <a:buNone/>
              <a:defRPr sz="5669" b="1"/>
            </a:lvl3pPr>
            <a:lvl4pPr marL="4320129" indent="0">
              <a:buNone/>
              <a:defRPr sz="5040" b="1"/>
            </a:lvl4pPr>
            <a:lvl5pPr marL="5760171" indent="0">
              <a:buNone/>
              <a:defRPr sz="5040" b="1"/>
            </a:lvl5pPr>
            <a:lvl6pPr marL="7200214" indent="0">
              <a:buNone/>
              <a:defRPr sz="5040" b="1"/>
            </a:lvl6pPr>
            <a:lvl7pPr marL="8640257" indent="0">
              <a:buNone/>
              <a:defRPr sz="5040" b="1"/>
            </a:lvl7pPr>
            <a:lvl8pPr marL="10080300" indent="0">
              <a:buNone/>
              <a:defRPr sz="5040" b="1"/>
            </a:lvl8pPr>
            <a:lvl9pPr marL="11520343" indent="0">
              <a:buNone/>
              <a:defRPr sz="504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83784" y="15780233"/>
            <a:ext cx="12183928" cy="23210346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4580217" y="10590160"/>
            <a:ext cx="12243932" cy="5190073"/>
          </a:xfrm>
        </p:spPr>
        <p:txBody>
          <a:bodyPr anchor="b"/>
          <a:lstStyle>
            <a:lvl1pPr marL="0" indent="0">
              <a:buNone/>
              <a:defRPr sz="7559" b="1"/>
            </a:lvl1pPr>
            <a:lvl2pPr marL="1440043" indent="0">
              <a:buNone/>
              <a:defRPr sz="6299" b="1"/>
            </a:lvl2pPr>
            <a:lvl3pPr marL="2880086" indent="0">
              <a:buNone/>
              <a:defRPr sz="5669" b="1"/>
            </a:lvl3pPr>
            <a:lvl4pPr marL="4320129" indent="0">
              <a:buNone/>
              <a:defRPr sz="5040" b="1"/>
            </a:lvl4pPr>
            <a:lvl5pPr marL="5760171" indent="0">
              <a:buNone/>
              <a:defRPr sz="5040" b="1"/>
            </a:lvl5pPr>
            <a:lvl6pPr marL="7200214" indent="0">
              <a:buNone/>
              <a:defRPr sz="5040" b="1"/>
            </a:lvl6pPr>
            <a:lvl7pPr marL="8640257" indent="0">
              <a:buNone/>
              <a:defRPr sz="5040" b="1"/>
            </a:lvl7pPr>
            <a:lvl8pPr marL="10080300" indent="0">
              <a:buNone/>
              <a:defRPr sz="5040" b="1"/>
            </a:lvl8pPr>
            <a:lvl9pPr marL="11520343" indent="0">
              <a:buNone/>
              <a:defRPr sz="504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4580217" y="15780233"/>
            <a:ext cx="12243932" cy="23210346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31/10/2025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646458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31/10/2025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794576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31/10/2025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231242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3780" y="2880042"/>
            <a:ext cx="9288887" cy="10080149"/>
          </a:xfrm>
        </p:spPr>
        <p:txBody>
          <a:bodyPr anchor="b"/>
          <a:lstStyle>
            <a:lvl1pPr>
              <a:defRPr sz="10079"/>
            </a:lvl1pPr>
          </a:lstStyle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243932" y="6220102"/>
            <a:ext cx="14580215" cy="30700453"/>
          </a:xfrm>
        </p:spPr>
        <p:txBody>
          <a:bodyPr/>
          <a:lstStyle>
            <a:lvl1pPr>
              <a:defRPr sz="10079"/>
            </a:lvl1pPr>
            <a:lvl2pPr>
              <a:defRPr sz="8819"/>
            </a:lvl2pPr>
            <a:lvl3pPr>
              <a:defRPr sz="7559"/>
            </a:lvl3pPr>
            <a:lvl4pPr>
              <a:defRPr sz="6299"/>
            </a:lvl4pPr>
            <a:lvl5pPr>
              <a:defRPr sz="6299"/>
            </a:lvl5pPr>
            <a:lvl6pPr>
              <a:defRPr sz="6299"/>
            </a:lvl6pPr>
            <a:lvl7pPr>
              <a:defRPr sz="6299"/>
            </a:lvl7pPr>
            <a:lvl8pPr>
              <a:defRPr sz="6299"/>
            </a:lvl8pPr>
            <a:lvl9pPr>
              <a:defRPr sz="6299"/>
            </a:lvl9pPr>
          </a:lstStyle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83780" y="12960191"/>
            <a:ext cx="9288887" cy="24010358"/>
          </a:xfrm>
        </p:spPr>
        <p:txBody>
          <a:bodyPr/>
          <a:lstStyle>
            <a:lvl1pPr marL="0" indent="0">
              <a:buNone/>
              <a:defRPr sz="5040"/>
            </a:lvl1pPr>
            <a:lvl2pPr marL="1440043" indent="0">
              <a:buNone/>
              <a:defRPr sz="4410"/>
            </a:lvl2pPr>
            <a:lvl3pPr marL="2880086" indent="0">
              <a:buNone/>
              <a:defRPr sz="3780"/>
            </a:lvl3pPr>
            <a:lvl4pPr marL="4320129" indent="0">
              <a:buNone/>
              <a:defRPr sz="3150"/>
            </a:lvl4pPr>
            <a:lvl5pPr marL="5760171" indent="0">
              <a:buNone/>
              <a:defRPr sz="3150"/>
            </a:lvl5pPr>
            <a:lvl6pPr marL="7200214" indent="0">
              <a:buNone/>
              <a:defRPr sz="3150"/>
            </a:lvl6pPr>
            <a:lvl7pPr marL="8640257" indent="0">
              <a:buNone/>
              <a:defRPr sz="3150"/>
            </a:lvl7pPr>
            <a:lvl8pPr marL="10080300" indent="0">
              <a:buNone/>
              <a:defRPr sz="3150"/>
            </a:lvl8pPr>
            <a:lvl9pPr marL="11520343" indent="0">
              <a:buNone/>
              <a:defRPr sz="315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31/10/2025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959506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3780" y="2880042"/>
            <a:ext cx="9288887" cy="10080149"/>
          </a:xfrm>
        </p:spPr>
        <p:txBody>
          <a:bodyPr anchor="b"/>
          <a:lstStyle>
            <a:lvl1pPr>
              <a:defRPr sz="10079"/>
            </a:lvl1pPr>
          </a:lstStyle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243932" y="6220102"/>
            <a:ext cx="14580215" cy="30700453"/>
          </a:xfrm>
        </p:spPr>
        <p:txBody>
          <a:bodyPr anchor="t"/>
          <a:lstStyle>
            <a:lvl1pPr marL="0" indent="0">
              <a:buNone/>
              <a:defRPr sz="10079"/>
            </a:lvl1pPr>
            <a:lvl2pPr marL="1440043" indent="0">
              <a:buNone/>
              <a:defRPr sz="8819"/>
            </a:lvl2pPr>
            <a:lvl3pPr marL="2880086" indent="0">
              <a:buNone/>
              <a:defRPr sz="7559"/>
            </a:lvl3pPr>
            <a:lvl4pPr marL="4320129" indent="0">
              <a:buNone/>
              <a:defRPr sz="6299"/>
            </a:lvl4pPr>
            <a:lvl5pPr marL="5760171" indent="0">
              <a:buNone/>
              <a:defRPr sz="6299"/>
            </a:lvl5pPr>
            <a:lvl6pPr marL="7200214" indent="0">
              <a:buNone/>
              <a:defRPr sz="6299"/>
            </a:lvl6pPr>
            <a:lvl7pPr marL="8640257" indent="0">
              <a:buNone/>
              <a:defRPr sz="6299"/>
            </a:lvl7pPr>
            <a:lvl8pPr marL="10080300" indent="0">
              <a:buNone/>
              <a:defRPr sz="6299"/>
            </a:lvl8pPr>
            <a:lvl9pPr marL="11520343" indent="0">
              <a:buNone/>
              <a:defRPr sz="6299"/>
            </a:lvl9pPr>
          </a:lstStyle>
          <a:p>
            <a:r>
              <a:rPr lang="pt-BR"/>
              <a:t>Clique no ícone para adicionar uma imagem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83780" y="12960191"/>
            <a:ext cx="9288887" cy="24010358"/>
          </a:xfrm>
        </p:spPr>
        <p:txBody>
          <a:bodyPr/>
          <a:lstStyle>
            <a:lvl1pPr marL="0" indent="0">
              <a:buNone/>
              <a:defRPr sz="5040"/>
            </a:lvl1pPr>
            <a:lvl2pPr marL="1440043" indent="0">
              <a:buNone/>
              <a:defRPr sz="4410"/>
            </a:lvl2pPr>
            <a:lvl3pPr marL="2880086" indent="0">
              <a:buNone/>
              <a:defRPr sz="3780"/>
            </a:lvl3pPr>
            <a:lvl4pPr marL="4320129" indent="0">
              <a:buNone/>
              <a:defRPr sz="3150"/>
            </a:lvl4pPr>
            <a:lvl5pPr marL="5760171" indent="0">
              <a:buNone/>
              <a:defRPr sz="3150"/>
            </a:lvl5pPr>
            <a:lvl6pPr marL="7200214" indent="0">
              <a:buNone/>
              <a:defRPr sz="3150"/>
            </a:lvl6pPr>
            <a:lvl7pPr marL="8640257" indent="0">
              <a:buNone/>
              <a:defRPr sz="3150"/>
            </a:lvl7pPr>
            <a:lvl8pPr marL="10080300" indent="0">
              <a:buNone/>
              <a:defRPr sz="3150"/>
            </a:lvl8pPr>
            <a:lvl9pPr marL="11520343" indent="0">
              <a:buNone/>
              <a:defRPr sz="315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31/10/2025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364939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80029" y="2300044"/>
            <a:ext cx="24840367" cy="8350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80029" y="11500170"/>
            <a:ext cx="24840367" cy="27410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980029" y="40040601"/>
            <a:ext cx="6480096" cy="23000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7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D85531-4E6B-49CA-97D3-087F430CF305}" type="datetimeFigureOut">
              <a:rPr lang="pt-BR" smtClean="0"/>
              <a:t>31/10/2025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540141" y="40040601"/>
            <a:ext cx="9720143" cy="23000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7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0340300" y="40040601"/>
            <a:ext cx="6480096" cy="23000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7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528557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2880086" rtl="0" eaLnBrk="1" latinLnBrk="0" hangingPunct="1">
        <a:lnSpc>
          <a:spcPct val="90000"/>
        </a:lnSpc>
        <a:spcBef>
          <a:spcPct val="0"/>
        </a:spcBef>
        <a:buNone/>
        <a:defRPr sz="1385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20021" indent="-720021" algn="l" defTabSz="2880086" rtl="0" eaLnBrk="1" latinLnBrk="0" hangingPunct="1">
        <a:lnSpc>
          <a:spcPct val="90000"/>
        </a:lnSpc>
        <a:spcBef>
          <a:spcPts val="3150"/>
        </a:spcBef>
        <a:buFont typeface="Arial" panose="020B0604020202020204" pitchFamily="34" charset="0"/>
        <a:buChar char="•"/>
        <a:defRPr sz="8819" kern="1200">
          <a:solidFill>
            <a:schemeClr val="tx1"/>
          </a:solidFill>
          <a:latin typeface="+mn-lt"/>
          <a:ea typeface="+mn-ea"/>
          <a:cs typeface="+mn-cs"/>
        </a:defRPr>
      </a:lvl1pPr>
      <a:lvl2pPr marL="2160064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7559" kern="1200">
          <a:solidFill>
            <a:schemeClr val="tx1"/>
          </a:solidFill>
          <a:latin typeface="+mn-lt"/>
          <a:ea typeface="+mn-ea"/>
          <a:cs typeface="+mn-cs"/>
        </a:defRPr>
      </a:lvl2pPr>
      <a:lvl3pPr marL="3600107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6299" kern="1200">
          <a:solidFill>
            <a:schemeClr val="tx1"/>
          </a:solidFill>
          <a:latin typeface="+mn-lt"/>
          <a:ea typeface="+mn-ea"/>
          <a:cs typeface="+mn-cs"/>
        </a:defRPr>
      </a:lvl3pPr>
      <a:lvl4pPr marL="5040150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5669" kern="1200">
          <a:solidFill>
            <a:schemeClr val="tx1"/>
          </a:solidFill>
          <a:latin typeface="+mn-lt"/>
          <a:ea typeface="+mn-ea"/>
          <a:cs typeface="+mn-cs"/>
        </a:defRPr>
      </a:lvl4pPr>
      <a:lvl5pPr marL="6480193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5669" kern="1200">
          <a:solidFill>
            <a:schemeClr val="tx1"/>
          </a:solidFill>
          <a:latin typeface="+mn-lt"/>
          <a:ea typeface="+mn-ea"/>
          <a:cs typeface="+mn-cs"/>
        </a:defRPr>
      </a:lvl5pPr>
      <a:lvl6pPr marL="7920236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5669" kern="1200">
          <a:solidFill>
            <a:schemeClr val="tx1"/>
          </a:solidFill>
          <a:latin typeface="+mn-lt"/>
          <a:ea typeface="+mn-ea"/>
          <a:cs typeface="+mn-cs"/>
        </a:defRPr>
      </a:lvl6pPr>
      <a:lvl7pPr marL="9360278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5669" kern="1200">
          <a:solidFill>
            <a:schemeClr val="tx1"/>
          </a:solidFill>
          <a:latin typeface="+mn-lt"/>
          <a:ea typeface="+mn-ea"/>
          <a:cs typeface="+mn-cs"/>
        </a:defRPr>
      </a:lvl7pPr>
      <a:lvl8pPr marL="10800321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5669" kern="1200">
          <a:solidFill>
            <a:schemeClr val="tx1"/>
          </a:solidFill>
          <a:latin typeface="+mn-lt"/>
          <a:ea typeface="+mn-ea"/>
          <a:cs typeface="+mn-cs"/>
        </a:defRPr>
      </a:lvl8pPr>
      <a:lvl9pPr marL="12240364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566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1pPr>
      <a:lvl2pPr marL="1440043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2pPr>
      <a:lvl3pPr marL="2880086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3pPr>
      <a:lvl4pPr marL="4320129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4pPr>
      <a:lvl5pPr marL="5760171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5pPr>
      <a:lvl6pPr marL="7200214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6pPr>
      <a:lvl7pPr marL="8640257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7pPr>
      <a:lvl8pPr marL="10080300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8pPr>
      <a:lvl9pPr marL="11520343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2.png"/><Relationship Id="rId7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wmf"/><Relationship Id="rId4" Type="http://schemas.openxmlformats.org/officeDocument/2006/relationships/oleObject" Target="../embeddings/oleObject1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aixaDeTexto 7">
            <a:extLst>
              <a:ext uri="{FF2B5EF4-FFF2-40B4-BE49-F238E27FC236}">
                <a16:creationId xmlns:a16="http://schemas.microsoft.com/office/drawing/2014/main" id="{D9BA0CFF-C4E1-4894-8C6C-69F54DA65073}"/>
              </a:ext>
            </a:extLst>
          </p:cNvPr>
          <p:cNvSpPr txBox="1"/>
          <p:nvPr/>
        </p:nvSpPr>
        <p:spPr>
          <a:xfrm>
            <a:off x="3864077" y="626221"/>
            <a:ext cx="24223329" cy="1800000"/>
          </a:xfrm>
          <a:prstGeom prst="rect">
            <a:avLst/>
          </a:prstGeom>
          <a:solidFill>
            <a:srgbClr val="BD49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 anchorCtr="0">
            <a:noAutofit/>
          </a:bodyPr>
          <a:lstStyle/>
          <a:p>
            <a:pPr algn="ctr"/>
            <a:r>
              <a:rPr lang="pt-BR" sz="4500" b="1">
                <a:latin typeface="Arial"/>
                <a:cs typeface="Arial"/>
              </a:rPr>
              <a:t>ETEC ASTOR DE MATTOS CARVALHO</a:t>
            </a:r>
          </a:p>
          <a:p>
            <a:pPr algn="ctr"/>
            <a:r>
              <a:rPr lang="pt-BR" sz="4000"/>
              <a:t>02 de dezembro de 2025</a:t>
            </a:r>
            <a:endParaRPr lang="pt-BR" sz="4000">
              <a:ea typeface="Calibri"/>
              <a:cs typeface="Calibri"/>
            </a:endParaRPr>
          </a:p>
        </p:txBody>
      </p:sp>
      <p:sp>
        <p:nvSpPr>
          <p:cNvPr id="10" name="CaixaDeTexto 6">
            <a:extLst>
              <a:ext uri="{FF2B5EF4-FFF2-40B4-BE49-F238E27FC236}">
                <a16:creationId xmlns:a16="http://schemas.microsoft.com/office/drawing/2014/main" id="{3E4DCC22-93EF-470B-A565-14C3A6A2E59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90342" y="2705442"/>
            <a:ext cx="24201207" cy="2369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pt-BR" sz="4400" b="1">
                <a:latin typeface="Arial"/>
                <a:ea typeface="+mn-lt"/>
                <a:cs typeface="+mn-lt"/>
              </a:rPr>
              <a:t>A IMPORTÂNCIA DO ENDOMARKETING PARA O CLIMA ORGANIZACIONAL</a:t>
            </a:r>
            <a:endParaRPr lang="pt-BR" sz="4400" b="1" err="1">
              <a:latin typeface="Arial"/>
              <a:cs typeface="Arial"/>
            </a:endParaRPr>
          </a:p>
          <a:p>
            <a:pPr algn="ctr"/>
            <a:endParaRPr lang="pt-BR" sz="1400">
              <a:latin typeface="Arial"/>
              <a:cs typeface="Arial"/>
            </a:endParaRPr>
          </a:p>
          <a:p>
            <a:pPr algn="ctr"/>
            <a:r>
              <a:rPr lang="pt-BR" sz="3000">
                <a:latin typeface="Arial"/>
                <a:cs typeface="Arial"/>
              </a:rPr>
              <a:t>ADRIEL DE PADUA S. PINHO, ALICY FERREIRA GONÇALVES, BRUNO RAFAEL SILVA, CLAUDETE AP. DOS SANTOS VIEIRA, GIOVANNA V.C CLEMENTE</a:t>
            </a:r>
          </a:p>
          <a:p>
            <a:pPr algn="ctr"/>
            <a:r>
              <a:rPr lang="pt-BR" sz="3000" b="1">
                <a:latin typeface="Arial"/>
                <a:cs typeface="Arial"/>
              </a:rPr>
              <a:t>Orientadora: </a:t>
            </a:r>
            <a:r>
              <a:rPr lang="pt-BR" sz="3000">
                <a:latin typeface="Arial"/>
                <a:cs typeface="Arial"/>
              </a:rPr>
              <a:t>Prof. Ms. Priscila Amorim da Costa</a:t>
            </a:r>
            <a:endParaRPr lang="pt-BR" sz="300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8" name="Conector reto 17">
            <a:extLst>
              <a:ext uri="{FF2B5EF4-FFF2-40B4-BE49-F238E27FC236}">
                <a16:creationId xmlns:a16="http://schemas.microsoft.com/office/drawing/2014/main" id="{E6FE38C5-1AEE-48D6-9768-E63DD9B43EEB}"/>
              </a:ext>
            </a:extLst>
          </p:cNvPr>
          <p:cNvCxnSpPr>
            <a:cxnSpLocks/>
          </p:cNvCxnSpPr>
          <p:nvPr/>
        </p:nvCxnSpPr>
        <p:spPr>
          <a:xfrm>
            <a:off x="742950" y="34773166"/>
            <a:ext cx="27344456" cy="0"/>
          </a:xfrm>
          <a:prstGeom prst="line">
            <a:avLst/>
          </a:prstGeom>
          <a:ln w="88900">
            <a:solidFill>
              <a:srgbClr val="BD494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CaixaDeTexto 19">
            <a:extLst>
              <a:ext uri="{FF2B5EF4-FFF2-40B4-BE49-F238E27FC236}">
                <a16:creationId xmlns:a16="http://schemas.microsoft.com/office/drawing/2014/main" id="{8381178C-5FBF-4AEC-AA82-9A72BA04B5DE}"/>
              </a:ext>
            </a:extLst>
          </p:cNvPr>
          <p:cNvSpPr txBox="1"/>
          <p:nvPr/>
        </p:nvSpPr>
        <p:spPr>
          <a:xfrm>
            <a:off x="639403" y="35251966"/>
            <a:ext cx="27381014" cy="568108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noAutofit/>
          </a:bodyPr>
          <a:lstStyle/>
          <a:p>
            <a:pPr algn="ctr"/>
            <a:r>
              <a:rPr lang="pt-BR" sz="3200" b="1" cap="all" dirty="0">
                <a:ea typeface="+mn-lt"/>
                <a:cs typeface="+mn-lt"/>
              </a:rPr>
              <a:t>AGRADECIMENTOS</a:t>
            </a:r>
            <a:endParaRPr lang="pt-BR" sz="3200" dirty="0">
              <a:ea typeface="Calibri"/>
              <a:cs typeface="Calibri"/>
            </a:endParaRPr>
          </a:p>
          <a:p>
            <a:pPr algn="ctr"/>
            <a:r>
              <a:rPr lang="pt-BR" sz="3200" dirty="0">
                <a:ea typeface="+mn-lt"/>
                <a:cs typeface="+mn-lt"/>
              </a:rPr>
              <a:t>Agradecemos primeiramente a Deus, por ser nossa força, sabedoria e fé durante toda a jornada. Aos professores, pelo apoio, ensinamentos e por acreditarem em nosso potencial. Às famílias, pelo amor, paciência e compreensão nos momentos difíceis. Aos amigos, pela presença e apoio mesmo na correria. E a todos que, de alguma forma, contribuíram para esta conquista, nosso sincero agradecimento.</a:t>
            </a:r>
          </a:p>
          <a:p>
            <a:pPr algn="ctr"/>
            <a:endParaRPr lang="pt-BR" sz="3200" b="1" cap="all" dirty="0"/>
          </a:p>
          <a:p>
            <a:pPr algn="ctr"/>
            <a:r>
              <a:rPr lang="pt-BR" sz="3200" b="1" cap="all" dirty="0"/>
              <a:t>PRINCIPAIS REFERÊNCIAS BIBLIOGRÁFICAS</a:t>
            </a:r>
            <a:endParaRPr lang="pt-BR" sz="3200" b="1" cap="all" dirty="0">
              <a:ea typeface="Calibri"/>
              <a:cs typeface="Calibri"/>
            </a:endParaRPr>
          </a:p>
          <a:p>
            <a:pPr algn="ctr"/>
            <a:r>
              <a:rPr lang="pt-BR" sz="2800" dirty="0">
                <a:ea typeface="+mn-lt"/>
                <a:cs typeface="+mn-lt"/>
              </a:rPr>
              <a:t>BEKIN, Saul</a:t>
            </a:r>
            <a:r>
              <a:rPr lang="pt-BR" sz="2800" noProof="1">
                <a:ea typeface="+mn-lt"/>
                <a:cs typeface="+mn-lt"/>
              </a:rPr>
              <a:t> Faingaus. Fundamentos do endomarketing. São Paulo: Negócio Editora, 2004.</a:t>
            </a:r>
            <a:endParaRPr lang="pt-BR" noProof="1">
              <a:ea typeface="+mn-lt"/>
              <a:cs typeface="+mn-lt"/>
            </a:endParaRPr>
          </a:p>
          <a:p>
            <a:pPr algn="ctr"/>
            <a:r>
              <a:rPr lang="pt-BR" sz="2800" noProof="1">
                <a:ea typeface="+mn-lt"/>
                <a:cs typeface="+mn-lt"/>
              </a:rPr>
              <a:t>BRUM, C. Endomarketing: o segredo do marketing interno de sucesso. São Paulo: Negócio Editora, 2005.</a:t>
            </a:r>
            <a:endParaRPr lang="pt-BR" noProof="1">
              <a:ea typeface="Calibri"/>
              <a:cs typeface="Calibri"/>
            </a:endParaRPr>
          </a:p>
          <a:p>
            <a:pPr algn="ctr"/>
            <a:r>
              <a:rPr lang="pt-BR" sz="2800" noProof="1">
                <a:ea typeface="+mn-lt"/>
                <a:cs typeface="+mn-lt"/>
              </a:rPr>
              <a:t>CHIAVENATO, Idalberto. Introdução à teoria geral da administração. 6. ed. Rio de Janeiro: Elsevier, 2002.</a:t>
            </a:r>
            <a:endParaRPr lang="pt-BR" noProof="1">
              <a:ea typeface="+mn-lt"/>
              <a:cs typeface="+mn-lt"/>
            </a:endParaRPr>
          </a:p>
          <a:p>
            <a:pPr algn="ctr"/>
            <a:r>
              <a:rPr lang="pt-BR" sz="2800" noProof="1">
                <a:ea typeface="+mn-lt"/>
                <a:cs typeface="+mn-lt"/>
              </a:rPr>
              <a:t>DIAS, Reinaldo. Endomarketing: educação e cultura para a qualidade. São Paulo: Atlas, 2003.</a:t>
            </a:r>
            <a:endParaRPr lang="pt-BR" noProof="1">
              <a:ea typeface="+mn-lt"/>
              <a:cs typeface="+mn-lt"/>
            </a:endParaRPr>
          </a:p>
          <a:p>
            <a:pPr algn="ctr"/>
            <a:r>
              <a:rPr lang="pt-BR" sz="2800" noProof="1">
                <a:ea typeface="+mn-lt"/>
                <a:cs typeface="+mn-lt"/>
              </a:rPr>
              <a:t>GRÖNROOS, Christian. </a:t>
            </a:r>
            <a:r>
              <a:rPr lang="pt-BR" sz="2800" i="1" noProof="1">
                <a:ea typeface="+mn-lt"/>
                <a:cs typeface="+mn-lt"/>
              </a:rPr>
              <a:t>Service management and marketing: a customer relationship management approach</a:t>
            </a:r>
            <a:r>
              <a:rPr lang="pt-BR" sz="2800" noProof="1">
                <a:ea typeface="+mn-lt"/>
                <a:cs typeface="+mn-lt"/>
              </a:rPr>
              <a:t>. Chichester: John Wiley &amp; Sons, 2003.</a:t>
            </a:r>
            <a:endParaRPr lang="pt-BR" noProof="1">
              <a:ea typeface="+mn-lt"/>
              <a:cs typeface="+mn-lt"/>
            </a:endParaRPr>
          </a:p>
          <a:p>
            <a:pPr algn="ctr"/>
            <a:r>
              <a:rPr lang="pt-BR" sz="2800" noProof="1">
                <a:ea typeface="+mn-lt"/>
                <a:cs typeface="+mn-lt"/>
              </a:rPr>
              <a:t>SOUZA, Talita Aline Prado de. A importância do endomarketing para o aumento da produtividade. </a:t>
            </a:r>
            <a:endParaRPr lang="pt-BR" noProof="1">
              <a:ea typeface="+mn-lt"/>
              <a:cs typeface="+mn-lt"/>
            </a:endParaRPr>
          </a:p>
          <a:p>
            <a:pPr algn="ctr"/>
            <a:endParaRPr lang="pt-BR" sz="2800" dirty="0">
              <a:ea typeface="Calibri" panose="020F0502020204030204"/>
              <a:cs typeface="Calibri"/>
            </a:endParaRPr>
          </a:p>
          <a:p>
            <a:pPr algn="ctr"/>
            <a:endParaRPr lang="pt-BR" sz="2800" dirty="0">
              <a:ea typeface="Calibri" panose="020F0502020204030204"/>
              <a:cs typeface="Calibri"/>
            </a:endParaRPr>
          </a:p>
          <a:p>
            <a:pPr algn="ctr"/>
            <a:endParaRPr lang="pt-BR" sz="2400" dirty="0">
              <a:ea typeface="Calibri" panose="020F0502020204030204"/>
              <a:cs typeface="Calibri" panose="020F0502020204030204"/>
            </a:endParaRPr>
          </a:p>
        </p:txBody>
      </p:sp>
      <p:sp>
        <p:nvSpPr>
          <p:cNvPr id="23" name="CaixaDeTexto 22">
            <a:extLst>
              <a:ext uri="{FF2B5EF4-FFF2-40B4-BE49-F238E27FC236}">
                <a16:creationId xmlns:a16="http://schemas.microsoft.com/office/drawing/2014/main" id="{75D3DE07-360C-4D6A-92F3-EC9ADE8855E6}"/>
              </a:ext>
            </a:extLst>
          </p:cNvPr>
          <p:cNvSpPr txBox="1"/>
          <p:nvPr/>
        </p:nvSpPr>
        <p:spPr>
          <a:xfrm>
            <a:off x="564393" y="7096510"/>
            <a:ext cx="13320000" cy="1106957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rtlCol="0" anchor="t">
            <a:noAutofit/>
          </a:bodyPr>
          <a:lstStyle/>
          <a:p>
            <a:pPr algn="just"/>
            <a:r>
              <a:rPr lang="pt-BR" sz="3600" b="1" dirty="0"/>
              <a:t>   INTRODUÇÃO</a:t>
            </a:r>
          </a:p>
          <a:p>
            <a:pPr algn="just"/>
            <a:endParaRPr lang="pt-BR" sz="4400" b="1" dirty="0">
              <a:ea typeface="+mn-lt"/>
              <a:cs typeface="+mn-lt"/>
            </a:endParaRPr>
          </a:p>
          <a:p>
            <a:pPr algn="just"/>
            <a:endParaRPr lang="pt-BR" sz="3200" dirty="0">
              <a:ea typeface="Calibri"/>
              <a:cs typeface="Calibri" panose="020F0502020204030204"/>
            </a:endParaRPr>
          </a:p>
        </p:txBody>
      </p:sp>
      <p:sp>
        <p:nvSpPr>
          <p:cNvPr id="25" name="CaixaDeTexto 24">
            <a:extLst>
              <a:ext uri="{FF2B5EF4-FFF2-40B4-BE49-F238E27FC236}">
                <a16:creationId xmlns:a16="http://schemas.microsoft.com/office/drawing/2014/main" id="{33387386-60FF-4476-8EF5-3ECA240B32DC}"/>
              </a:ext>
            </a:extLst>
          </p:cNvPr>
          <p:cNvSpPr txBox="1"/>
          <p:nvPr/>
        </p:nvSpPr>
        <p:spPr>
          <a:xfrm>
            <a:off x="742949" y="5290547"/>
            <a:ext cx="27344457" cy="769441"/>
          </a:xfrm>
          <a:prstGeom prst="rect">
            <a:avLst/>
          </a:prstGeom>
          <a:solidFill>
            <a:srgbClr val="BD494F"/>
          </a:solidFill>
        </p:spPr>
        <p:txBody>
          <a:bodyPr wrap="square" rtlCol="0">
            <a:spAutoFit/>
          </a:bodyPr>
          <a:lstStyle/>
          <a:p>
            <a:pPr algn="ctr"/>
            <a:r>
              <a:rPr lang="pt-BR" sz="4400" b="1">
                <a:solidFill>
                  <a:schemeClr val="bg1"/>
                </a:solidFill>
              </a:rPr>
              <a:t>TÉCNICO EM ADMINISTRAÇÃO </a:t>
            </a:r>
          </a:p>
        </p:txBody>
      </p:sp>
      <p:cxnSp>
        <p:nvCxnSpPr>
          <p:cNvPr id="32" name="Conector reto 31">
            <a:extLst>
              <a:ext uri="{FF2B5EF4-FFF2-40B4-BE49-F238E27FC236}">
                <a16:creationId xmlns:a16="http://schemas.microsoft.com/office/drawing/2014/main" id="{3D808EBE-86A6-419D-AABE-D7AA8068A08D}"/>
              </a:ext>
            </a:extLst>
          </p:cNvPr>
          <p:cNvCxnSpPr>
            <a:cxnSpLocks/>
          </p:cNvCxnSpPr>
          <p:nvPr/>
        </p:nvCxnSpPr>
        <p:spPr>
          <a:xfrm>
            <a:off x="14399998" y="6477733"/>
            <a:ext cx="9834" cy="27823697"/>
          </a:xfrm>
          <a:prstGeom prst="line">
            <a:avLst/>
          </a:prstGeom>
          <a:ln w="76200">
            <a:solidFill>
              <a:srgbClr val="BD494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CaixaDeTexto 44">
            <a:extLst>
              <a:ext uri="{FF2B5EF4-FFF2-40B4-BE49-F238E27FC236}">
                <a16:creationId xmlns:a16="http://schemas.microsoft.com/office/drawing/2014/main" id="{606ED75F-2D24-4C1D-9C7B-078D30D222B7}"/>
              </a:ext>
            </a:extLst>
          </p:cNvPr>
          <p:cNvSpPr txBox="1"/>
          <p:nvPr/>
        </p:nvSpPr>
        <p:spPr>
          <a:xfrm>
            <a:off x="14847113" y="25904557"/>
            <a:ext cx="13320000" cy="8151548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rtlCol="0" anchor="t">
            <a:noAutofit/>
          </a:bodyPr>
          <a:lstStyle/>
          <a:p>
            <a:r>
              <a:rPr lang="pt-BR" sz="3600" b="1" dirty="0"/>
              <a:t>CONCLUSÃO</a:t>
            </a:r>
            <a:endParaRPr lang="pt-BR" dirty="0"/>
          </a:p>
          <a:p>
            <a:pPr algn="just"/>
            <a:r>
              <a:rPr lang="en-US" sz="3200" noProof="1">
                <a:ea typeface="+mn-lt"/>
                <a:cs typeface="+mn-lt"/>
              </a:rPr>
              <a:t>A aplicação do endomarketing é fundamental para o sucesso das organizações atuais, pois fortalece o relacionamento entre a empresa e seus colaboradores, além de melhorar o clima organizacional. Embora o engajamento interno seja valorizado, ainda existem desafios na implementação de práticas consistentes que garantam a motivação e a valorização dos funcionários. Quando bem aplicadas, as ações de endomarketing geram benefícios como maior produtividade, satisfação e retenção de talentos, refletindo em um ambiente de trabalho mais saudável e eficiente. No entanto, conforme evidenciado neste estudo, o endomarketing não deve ser apenas uma ferramenta de comunicação, mas sim uma estratégia integrada à cultura organizacional, conduzida de forma contínua pelos líderes e pelo setor de Recursos Humanos. Dessa forma, promover o endomarketing não é apenas uma ação de gestão, mas também uma maneira eficaz de impulsionar o desempenho organizacional, o comprometimento das equipes e a sustentabilidade empresarial em um mercado cada vez mais competitivo e dinâmico.</a:t>
            </a:r>
            <a:endParaRPr lang="en-US" noProof="1">
              <a:ea typeface="Calibri"/>
              <a:cs typeface="Calibri"/>
            </a:endParaRPr>
          </a:p>
        </p:txBody>
      </p:sp>
      <p:grpSp>
        <p:nvGrpSpPr>
          <p:cNvPr id="4" name="Agrupar 3">
            <a:extLst>
              <a:ext uri="{FF2B5EF4-FFF2-40B4-BE49-F238E27FC236}">
                <a16:creationId xmlns:a16="http://schemas.microsoft.com/office/drawing/2014/main" id="{B4D92FCD-4B08-1B63-7F32-B6FC0BDA5E0C}"/>
              </a:ext>
            </a:extLst>
          </p:cNvPr>
          <p:cNvGrpSpPr/>
          <p:nvPr/>
        </p:nvGrpSpPr>
        <p:grpSpPr>
          <a:xfrm>
            <a:off x="-44" y="40726604"/>
            <a:ext cx="28799999" cy="2780704"/>
            <a:chOff x="-2" y="39154101"/>
            <a:chExt cx="28800000" cy="4049614"/>
          </a:xfrm>
        </p:grpSpPr>
        <p:pic>
          <p:nvPicPr>
            <p:cNvPr id="5" name="Imagem 4">
              <a:extLst>
                <a:ext uri="{FF2B5EF4-FFF2-40B4-BE49-F238E27FC236}">
                  <a16:creationId xmlns:a16="http://schemas.microsoft.com/office/drawing/2014/main" id="{CB96F626-F74A-4619-B3C1-8712FC2D1A4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2" y="39154101"/>
              <a:ext cx="28800000" cy="4049614"/>
            </a:xfrm>
            <a:prstGeom prst="rect">
              <a:avLst/>
            </a:prstGeom>
          </p:spPr>
        </p:pic>
        <p:pic>
          <p:nvPicPr>
            <p:cNvPr id="3" name="Imagem 2">
              <a:extLst>
                <a:ext uri="{FF2B5EF4-FFF2-40B4-BE49-F238E27FC236}">
                  <a16:creationId xmlns:a16="http://schemas.microsoft.com/office/drawing/2014/main" id="{3E55FD19-A446-E100-BD90-67D68B1BA72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842172" y="40331571"/>
              <a:ext cx="17827197" cy="2869067"/>
            </a:xfrm>
            <a:prstGeom prst="rect">
              <a:avLst/>
            </a:prstGeom>
          </p:spPr>
        </p:pic>
      </p:grpSp>
      <p:graphicFrame>
        <p:nvGraphicFramePr>
          <p:cNvPr id="9" name="Objeto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44131570"/>
              </p:ext>
            </p:extLst>
          </p:nvPr>
        </p:nvGraphicFramePr>
        <p:xfrm>
          <a:off x="740809" y="696556"/>
          <a:ext cx="2873759" cy="307902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4" imgW="3733200" imgH="3999960" progId="">
                  <p:embed/>
                </p:oleObj>
              </mc:Choice>
              <mc:Fallback>
                <p:oleObj r:id="rId4" imgW="3733200" imgH="3999960" progId="">
                  <p:embed/>
                  <p:pic>
                    <p:nvPicPr>
                      <p:cNvPr id="9" name="Objeto 8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740809" y="696556"/>
                        <a:ext cx="2873759" cy="307902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CaixaDeTexto 1">
            <a:extLst>
              <a:ext uri="{FF2B5EF4-FFF2-40B4-BE49-F238E27FC236}">
                <a16:creationId xmlns:a16="http://schemas.microsoft.com/office/drawing/2014/main" id="{78635647-EDF2-4986-E7B4-E8E02B151C78}"/>
              </a:ext>
            </a:extLst>
          </p:cNvPr>
          <p:cNvSpPr txBox="1"/>
          <p:nvPr/>
        </p:nvSpPr>
        <p:spPr>
          <a:xfrm>
            <a:off x="718801" y="20254796"/>
            <a:ext cx="13245963" cy="13347987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rtlCol="0" anchor="t">
            <a:noAutofit/>
          </a:bodyPr>
          <a:lstStyle/>
          <a:p>
            <a:pPr algn="just"/>
            <a:r>
              <a:rPr lang="pt-BR" sz="3600" b="1" dirty="0"/>
              <a:t>DESENVOLVIMENTO</a:t>
            </a:r>
          </a:p>
          <a:p>
            <a:pPr algn="just"/>
            <a:endParaRPr lang="pt-BR" sz="3600" b="1" dirty="0">
              <a:ea typeface="+mn-lt"/>
              <a:cs typeface="+mn-lt"/>
            </a:endParaRPr>
          </a:p>
          <a:p>
            <a:pPr algn="just"/>
            <a:r>
              <a:rPr lang="pt-BR" sz="3200" dirty="0">
                <a:ea typeface="+mn-lt"/>
                <a:cs typeface="+mn-lt"/>
              </a:rPr>
              <a:t>Na gestão administrativa, o endomarketing atua como um instrumento estratégico que fortalece o relacionamento entre a empresa e seus colaboradores, estimulando a comunicação interna e o sentimento de pertencimento. Essa prática é essencial para que os funcionários se sintam valorizados e motivados, o que impacta diretamente na produtividade e no clima organizacional. Segundo </a:t>
            </a:r>
            <a:r>
              <a:rPr lang="pt-BR" sz="3200" noProof="1">
                <a:ea typeface="+mn-lt"/>
                <a:cs typeface="+mn-lt"/>
              </a:rPr>
              <a:t>Bekin</a:t>
            </a:r>
            <a:r>
              <a:rPr lang="pt-BR" sz="3200" dirty="0">
                <a:ea typeface="+mn-lt"/>
                <a:cs typeface="+mn-lt"/>
              </a:rPr>
              <a:t> (2004), o endomarketing consiste em ações voltadas ao público interno, promovendo engajamento e fidelização dos profissionais com os objetivos da empresa.</a:t>
            </a:r>
            <a:endParaRPr lang="pt-BR" dirty="0">
              <a:ea typeface="+mn-lt"/>
              <a:cs typeface="+mn-lt"/>
            </a:endParaRPr>
          </a:p>
          <a:p>
            <a:pPr algn="just"/>
            <a:endParaRPr lang="pt-BR" dirty="0"/>
          </a:p>
          <a:p>
            <a:pPr algn="just"/>
            <a:endParaRPr lang="pt-BR" dirty="0"/>
          </a:p>
          <a:p>
            <a:pPr algn="just"/>
            <a:r>
              <a:rPr lang="pt-BR" sz="3200" dirty="0">
                <a:ea typeface="+mn-lt"/>
                <a:cs typeface="+mn-lt"/>
              </a:rPr>
              <a:t>A motivação e a valorização dos colaboradores também ganham destaque, pois, conforme Brum (2005), o reconhecimento e a comunicação clara contribuem para o comprometimento e o bom desempenho. Líderes preparados exercem papel fundamental nesse processo, pois são responsáveis por transmitir confiança, promover o diálogo e integrar as equipes. Além disso, Chiavenato (2002) reforça que a motivação é fator essencial para manter a produtividade e o equilíbrio no ambiente de trabalho.</a:t>
            </a:r>
            <a:endParaRPr lang="pt-BR" dirty="0"/>
          </a:p>
          <a:p>
            <a:pPr algn="just"/>
            <a:endParaRPr lang="pt-BR" dirty="0"/>
          </a:p>
          <a:p>
            <a:pPr algn="just"/>
            <a:endParaRPr lang="pt-BR" dirty="0"/>
          </a:p>
          <a:p>
            <a:pPr algn="just"/>
            <a:r>
              <a:rPr lang="pt-BR" sz="3200" dirty="0">
                <a:ea typeface="+mn-lt"/>
                <a:cs typeface="+mn-lt"/>
              </a:rPr>
              <a:t>Por fim, o endomarketing deve ser visto não apenas como uma ação de comunicação, mas como uma estratégia de gestão contínua, conduzida pelo setor de Recursos Humanos e apoiada pela liderança. Quando bem aplicado, ele fortalece a cultura organizacional, reduz o turnover e aumenta a satisfação interna, tornando a empresa mais competitiva e sustentável diante dos desafios do mercado atual.</a:t>
            </a:r>
            <a:endParaRPr lang="pt-BR" dirty="0">
              <a:ea typeface="+mn-lt"/>
              <a:cs typeface="+mn-lt"/>
            </a:endParaRPr>
          </a:p>
          <a:p>
            <a:pPr algn="just"/>
            <a:endParaRPr lang="pt-BR" sz="3200" dirty="0">
              <a:ea typeface="Calibri"/>
              <a:cs typeface="Calibri"/>
            </a:endParaRPr>
          </a:p>
        </p:txBody>
      </p:sp>
      <p:sp>
        <p:nvSpPr>
          <p:cNvPr id="11" name="CaixaDeTexto 10">
            <a:extLst>
              <a:ext uri="{FF2B5EF4-FFF2-40B4-BE49-F238E27FC236}">
                <a16:creationId xmlns:a16="http://schemas.microsoft.com/office/drawing/2014/main" id="{E47ED177-B31A-E4DD-2781-326B565D0368}"/>
              </a:ext>
            </a:extLst>
          </p:cNvPr>
          <p:cNvSpPr txBox="1"/>
          <p:nvPr/>
        </p:nvSpPr>
        <p:spPr>
          <a:xfrm>
            <a:off x="17458788" y="12056928"/>
            <a:ext cx="7976524" cy="588304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rtlCol="0" anchor="t">
            <a:noAutofit/>
          </a:bodyPr>
          <a:lstStyle/>
          <a:p>
            <a:r>
              <a:rPr lang="pt-BR" sz="3600" dirty="0"/>
              <a:t>Fonte: Elaborado pelos autores(2025)</a:t>
            </a:r>
            <a:br>
              <a:rPr lang="pt-BR" sz="3600" dirty="0"/>
            </a:br>
            <a:endParaRPr lang="pt-BR" sz="3200" dirty="0"/>
          </a:p>
        </p:txBody>
      </p:sp>
      <p:sp>
        <p:nvSpPr>
          <p:cNvPr id="12" name="CaixaDeTexto 11">
            <a:extLst>
              <a:ext uri="{FF2B5EF4-FFF2-40B4-BE49-F238E27FC236}">
                <a16:creationId xmlns:a16="http://schemas.microsoft.com/office/drawing/2014/main" id="{9F5A5D6A-DCDF-87C8-57B4-5072ED2F258B}"/>
              </a:ext>
            </a:extLst>
          </p:cNvPr>
          <p:cNvSpPr txBox="1"/>
          <p:nvPr/>
        </p:nvSpPr>
        <p:spPr>
          <a:xfrm>
            <a:off x="14659163" y="13640566"/>
            <a:ext cx="13863403" cy="104114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rtlCol="0" anchor="t">
            <a:noAutofit/>
          </a:bodyPr>
          <a:lstStyle/>
          <a:p>
            <a:pPr algn="ctr"/>
            <a:r>
              <a:rPr lang="pt-BR" sz="3600" b="1" dirty="0">
                <a:latin typeface="Calibri Light"/>
                <a:ea typeface="Calibri Light"/>
                <a:cs typeface="Calibri Light"/>
              </a:rPr>
              <a:t>Gráfico 02: </a:t>
            </a:r>
            <a:r>
              <a:rPr lang="pt-BR" sz="3600" b="1" dirty="0">
                <a:latin typeface="Calibri Light"/>
                <a:ea typeface="Calibri Light"/>
                <a:cs typeface="Times New Roman"/>
              </a:rPr>
              <a:t>Você conhece a Implementação chamada Endomarketing?</a:t>
            </a:r>
          </a:p>
        </p:txBody>
      </p:sp>
      <p:sp>
        <p:nvSpPr>
          <p:cNvPr id="21" name="CaixaDeTexto 20">
            <a:extLst>
              <a:ext uri="{FF2B5EF4-FFF2-40B4-BE49-F238E27FC236}">
                <a16:creationId xmlns:a16="http://schemas.microsoft.com/office/drawing/2014/main" id="{20A99F8F-F79C-283E-ED3B-B82C5C8684C2}"/>
              </a:ext>
            </a:extLst>
          </p:cNvPr>
          <p:cNvSpPr txBox="1"/>
          <p:nvPr/>
        </p:nvSpPr>
        <p:spPr>
          <a:xfrm>
            <a:off x="14583578" y="7512589"/>
            <a:ext cx="13863403" cy="104114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rtlCol="0" anchor="t">
            <a:noAutofit/>
          </a:bodyPr>
          <a:lstStyle/>
          <a:p>
            <a:pPr algn="ctr"/>
            <a:r>
              <a:rPr lang="pt-BR" sz="3600" b="1" dirty="0"/>
              <a:t>Gráfico 01: </a:t>
            </a:r>
            <a:r>
              <a:rPr lang="pt-BR" sz="3600" b="1" dirty="0">
                <a:latin typeface="Calibri Light"/>
                <a:ea typeface="Calibri Light"/>
                <a:cs typeface="Times New Roman"/>
              </a:rPr>
              <a:t>Qual é idade?</a:t>
            </a:r>
          </a:p>
        </p:txBody>
      </p:sp>
      <p:sp>
        <p:nvSpPr>
          <p:cNvPr id="22" name="CaixaDeTexto 21">
            <a:extLst>
              <a:ext uri="{FF2B5EF4-FFF2-40B4-BE49-F238E27FC236}">
                <a16:creationId xmlns:a16="http://schemas.microsoft.com/office/drawing/2014/main" id="{E91F2E0A-39B3-F169-7A20-B1E60130C24F}"/>
              </a:ext>
            </a:extLst>
          </p:cNvPr>
          <p:cNvSpPr txBox="1"/>
          <p:nvPr/>
        </p:nvSpPr>
        <p:spPr>
          <a:xfrm>
            <a:off x="17571962" y="17765133"/>
            <a:ext cx="7976524" cy="588304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rtlCol="0" anchor="t">
            <a:noAutofit/>
          </a:bodyPr>
          <a:lstStyle/>
          <a:p>
            <a:r>
              <a:rPr lang="pt-BR" sz="3600" dirty="0"/>
              <a:t>Fonte: Elaborado pelos autores(2025)</a:t>
            </a:r>
            <a:br>
              <a:rPr lang="pt-BR" sz="3600" dirty="0"/>
            </a:br>
            <a:endParaRPr lang="pt-BR" sz="3200" dirty="0"/>
          </a:p>
        </p:txBody>
      </p:sp>
      <p:sp>
        <p:nvSpPr>
          <p:cNvPr id="24" name="CaixaDeTexto 23">
            <a:extLst>
              <a:ext uri="{FF2B5EF4-FFF2-40B4-BE49-F238E27FC236}">
                <a16:creationId xmlns:a16="http://schemas.microsoft.com/office/drawing/2014/main" id="{0B60E04B-9FA2-7ABF-1492-26E61C984E6F}"/>
              </a:ext>
            </a:extLst>
          </p:cNvPr>
          <p:cNvSpPr txBox="1"/>
          <p:nvPr/>
        </p:nvSpPr>
        <p:spPr>
          <a:xfrm>
            <a:off x="14787309" y="19162928"/>
            <a:ext cx="13863403" cy="104114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rtlCol="0" anchor="t">
            <a:noAutofit/>
          </a:bodyPr>
          <a:lstStyle/>
          <a:p>
            <a:pPr algn="ctr"/>
            <a:r>
              <a:rPr lang="pt-BR" sz="3600" b="1" dirty="0">
                <a:latin typeface="Calibri Light"/>
                <a:ea typeface="Calibri Light"/>
                <a:cs typeface="Calibri Light"/>
              </a:rPr>
              <a:t>Gráfico 03: </a:t>
            </a:r>
            <a:r>
              <a:rPr lang="pt-BR" sz="3600" b="1" dirty="0">
                <a:latin typeface="Calibri Light"/>
                <a:ea typeface="Calibri Light"/>
                <a:cs typeface="Times New Roman"/>
              </a:rPr>
              <a:t>Quais incentivos a sua empresa oferece?</a:t>
            </a:r>
            <a:endParaRPr lang="pt-BR" sz="3200" b="1" dirty="0">
              <a:latin typeface="Calibri Light"/>
              <a:ea typeface="Calibri Light"/>
              <a:cs typeface="Times New Roman"/>
            </a:endParaRPr>
          </a:p>
        </p:txBody>
      </p:sp>
      <p:sp>
        <p:nvSpPr>
          <p:cNvPr id="27" name="CaixaDeTexto 26">
            <a:extLst>
              <a:ext uri="{FF2B5EF4-FFF2-40B4-BE49-F238E27FC236}">
                <a16:creationId xmlns:a16="http://schemas.microsoft.com/office/drawing/2014/main" id="{D77A0006-068E-0DD2-5D04-BEA3790F33CA}"/>
              </a:ext>
            </a:extLst>
          </p:cNvPr>
          <p:cNvSpPr txBox="1"/>
          <p:nvPr/>
        </p:nvSpPr>
        <p:spPr>
          <a:xfrm>
            <a:off x="17481403" y="24460529"/>
            <a:ext cx="7976524" cy="588304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rtlCol="0" anchor="t">
            <a:noAutofit/>
          </a:bodyPr>
          <a:lstStyle/>
          <a:p>
            <a:r>
              <a:rPr lang="pt-BR" sz="3600"/>
              <a:t>Fonte: Elaborado pelos autores(2025)</a:t>
            </a:r>
          </a:p>
        </p:txBody>
      </p:sp>
      <p:sp>
        <p:nvSpPr>
          <p:cNvPr id="14" name="CaixaDeTexto 13">
            <a:extLst>
              <a:ext uri="{FF2B5EF4-FFF2-40B4-BE49-F238E27FC236}">
                <a16:creationId xmlns:a16="http://schemas.microsoft.com/office/drawing/2014/main" id="{E200443E-E0C6-1C46-1468-E8E71C6CE11B}"/>
              </a:ext>
            </a:extLst>
          </p:cNvPr>
          <p:cNvSpPr txBox="1"/>
          <p:nvPr/>
        </p:nvSpPr>
        <p:spPr>
          <a:xfrm>
            <a:off x="844202" y="8014074"/>
            <a:ext cx="13167529" cy="1228028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lang="pt-BR" sz="3600" dirty="0">
                <a:latin typeface="Calibri"/>
                <a:ea typeface="+mn-lt"/>
                <a:cs typeface="Times New Roman"/>
              </a:rPr>
              <a:t>Este trabalho analisa a relevância do endomarketing como ferramenta estratégica nas organizações, destacando seus impactos positivos no ambiente interno. A pesquisa, realizada com 67 profissionais de diferentes áreas e idades, evidenciou que, embora ainda pouco aplicado em algumas empresas. </a:t>
            </a:r>
          </a:p>
          <a:p>
            <a:pPr algn="just"/>
            <a:endParaRPr lang="pt-BR" sz="3600" dirty="0">
              <a:latin typeface="Calibri"/>
              <a:ea typeface="+mn-lt"/>
              <a:cs typeface="Times New Roman"/>
            </a:endParaRPr>
          </a:p>
          <a:p>
            <a:pPr algn="just"/>
            <a:r>
              <a:rPr lang="pt-BR" sz="3600" dirty="0">
                <a:latin typeface="Calibri"/>
                <a:ea typeface="+mn-lt"/>
                <a:cs typeface="Times New Roman"/>
              </a:rPr>
              <a:t>O estudo identificou lacunas como falhas na comunicação interna, falta de reconhecimento profissional e escassez de incentivos ao desenvolvimento. Destaca-se o papel fundamental da liderança, cuja atuação eficaz é determinante para a criação de um ambiente mais colaborativo, motivador e alinhado aos valores organizacionais. </a:t>
            </a:r>
          </a:p>
          <a:p>
            <a:pPr algn="just"/>
            <a:endParaRPr lang="pt-BR" sz="3600" dirty="0">
              <a:latin typeface="Calibri"/>
              <a:ea typeface="+mn-lt"/>
              <a:cs typeface="Times New Roman"/>
            </a:endParaRPr>
          </a:p>
          <a:p>
            <a:pPr algn="just"/>
            <a:r>
              <a:rPr lang="pt-BR" sz="3600" dirty="0">
                <a:latin typeface="Calibri"/>
                <a:ea typeface="+mn-lt"/>
                <a:cs typeface="Times New Roman"/>
              </a:rPr>
              <a:t>O endomarketing se mostra essencial para promover um ambiente de trabalho saudável, com práticas que valorizam o colaborador e fortalecem a cultura organizacional. Incentivos, reconhecimento, comunicação clara e ações de integração contribuem diretamente para o bem-estar, a motivação e a produtividade dos funcionários. Conclui-se que investir de forma contínua no público interno é fundamental para o crescimento sustentável das empresas em um mercado cada vez mais competitivo</a:t>
            </a:r>
            <a:endParaRPr lang="pt-BR" sz="3600" dirty="0">
              <a:latin typeface="Calibri"/>
              <a:ea typeface="+mn-lt"/>
              <a:cs typeface="+mn-lt"/>
            </a:endParaRPr>
          </a:p>
          <a:p>
            <a:br>
              <a:rPr lang="en-US" dirty="0"/>
            </a:br>
            <a:endParaRPr lang="en-US" sz="3600" dirty="0">
              <a:ea typeface="Calibri"/>
              <a:cs typeface="Calibri"/>
            </a:endParaRPr>
          </a:p>
          <a:p>
            <a:pPr algn="l"/>
            <a:endParaRPr lang="pt-BR" dirty="0">
              <a:ea typeface="Calibri"/>
              <a:cs typeface="Calibri"/>
            </a:endParaRPr>
          </a:p>
        </p:txBody>
      </p:sp>
      <p:pic>
        <p:nvPicPr>
          <p:cNvPr id="6" name="Imagem 5" descr="Gráfico, Gráfico de barras&#10;&#10;O conteúdo gerado por IA pode estar incorreto.">
            <a:extLst>
              <a:ext uri="{FF2B5EF4-FFF2-40B4-BE49-F238E27FC236}">
                <a16:creationId xmlns:a16="http://schemas.microsoft.com/office/drawing/2014/main" id="{B98391FF-9E3E-5DBB-6E76-2F01204B5A1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363489" y="7975702"/>
            <a:ext cx="12639482" cy="4147699"/>
          </a:xfrm>
          <a:prstGeom prst="rect">
            <a:avLst/>
          </a:prstGeom>
        </p:spPr>
      </p:pic>
      <p:pic>
        <p:nvPicPr>
          <p:cNvPr id="7" name="Imagem 6" descr="Uma imagem contendo Padrão do plano de fundo&#10;&#10;O conteúdo gerado por IA pode estar incorreto.">
            <a:extLst>
              <a:ext uri="{FF2B5EF4-FFF2-40B4-BE49-F238E27FC236}">
                <a16:creationId xmlns:a16="http://schemas.microsoft.com/office/drawing/2014/main" id="{AC1B5EA2-D317-B272-0099-1FE1C3916BC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5343556" y="14266044"/>
            <a:ext cx="12679219" cy="3605669"/>
          </a:xfrm>
          <a:prstGeom prst="rect">
            <a:avLst/>
          </a:prstGeom>
        </p:spPr>
      </p:pic>
      <p:pic>
        <p:nvPicPr>
          <p:cNvPr id="13" name="Imagem 12" descr="Gráfico, Gráfico de barras&#10;&#10;O conteúdo gerado por IA pode estar incorreto.">
            <a:extLst>
              <a:ext uri="{FF2B5EF4-FFF2-40B4-BE49-F238E27FC236}">
                <a16:creationId xmlns:a16="http://schemas.microsoft.com/office/drawing/2014/main" id="{02E12613-57C6-61C7-8938-26ED3F2997F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5368073" y="20228389"/>
            <a:ext cx="12691268" cy="42699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508984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Tema do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o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o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889</Words>
  <Application>Microsoft Office PowerPoint</Application>
  <PresentationFormat>Personalizar</PresentationFormat>
  <Paragraphs>42</Paragraphs>
  <Slides>1</Slides>
  <Notes>0</Notes>
  <HiddenSlides>0</HiddenSlides>
  <MMClips>0</MMClips>
  <ScaleCrop>false</ScaleCrop>
  <HeadingPairs>
    <vt:vector size="8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Servidores OLE inseridos</vt:lpstr>
      </vt:variant>
      <vt:variant>
        <vt:i4>0</vt:i4>
      </vt:variant>
      <vt:variant>
        <vt:lpstr>Títulos de slides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do Office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Ronan Adriel Zenatti</dc:creator>
  <cp:lastModifiedBy>diretores</cp:lastModifiedBy>
  <cp:revision>3</cp:revision>
  <dcterms:created xsi:type="dcterms:W3CDTF">2017-11-28T14:46:21Z</dcterms:created>
  <dcterms:modified xsi:type="dcterms:W3CDTF">2025-10-31T14:00:55Z</dcterms:modified>
</cp:coreProperties>
</file>